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78" r:id="rId5"/>
    <p:sldId id="268" r:id="rId6"/>
    <p:sldId id="269" r:id="rId7"/>
    <p:sldId id="279" r:id="rId8"/>
    <p:sldId id="280" r:id="rId9"/>
    <p:sldId id="281" r:id="rId10"/>
    <p:sldId id="284" r:id="rId11"/>
    <p:sldId id="300" r:id="rId12"/>
    <p:sldId id="305" r:id="rId13"/>
    <p:sldId id="306" r:id="rId14"/>
    <p:sldId id="307" r:id="rId15"/>
    <p:sldId id="283" r:id="rId16"/>
    <p:sldId id="282" r:id="rId17"/>
    <p:sldId id="285" r:id="rId18"/>
    <p:sldId id="286" r:id="rId19"/>
    <p:sldId id="287" r:id="rId20"/>
    <p:sldId id="289" r:id="rId21"/>
    <p:sldId id="290" r:id="rId22"/>
    <p:sldId id="291" r:id="rId23"/>
    <p:sldId id="292" r:id="rId24"/>
    <p:sldId id="293" r:id="rId25"/>
    <p:sldId id="294" r:id="rId26"/>
    <p:sldId id="308" r:id="rId27"/>
    <p:sldId id="309" r:id="rId28"/>
    <p:sldId id="274" r:id="rId29"/>
    <p:sldId id="296" r:id="rId30"/>
    <p:sldId id="276" r:id="rId31"/>
    <p:sldId id="310" r:id="rId32"/>
    <p:sldId id="277" r:id="rId3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使用者" initials="Office" lastIdx="1" clrIdx="0">
    <p:extLst/>
  </p:cmAuthor>
  <p:cmAuthor id="2" name="Microsoft Office 使用者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88A6"/>
    <a:srgbClr val="863E6F"/>
    <a:srgbClr val="FFFFFF"/>
    <a:srgbClr val="321938"/>
    <a:srgbClr val="F7E4EC"/>
    <a:srgbClr val="0F1938"/>
    <a:srgbClr val="44AED8"/>
    <a:srgbClr val="C98846"/>
    <a:srgbClr val="000000"/>
    <a:srgbClr val="4042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54"/>
    <p:restoredTop sz="95447"/>
  </p:normalViewPr>
  <p:slideViewPr>
    <p:cSldViewPr snapToGrid="0" snapToObjects="1">
      <p:cViewPr varScale="1">
        <p:scale>
          <a:sx n="97" d="100"/>
          <a:sy n="97" d="100"/>
        </p:scale>
        <p:origin x="133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F623B5-F0BE-7A46-B267-04B6AEB072E4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A7B94-4CDA-4443-9CC4-DC316E155EE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48606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A7B94-4CDA-4443-9CC4-DC316E155EE2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52009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5497E-04A3-5E40-AAD5-3B5D6013F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3C2960-A8B3-BF47-80BC-FF9C2D8F8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5E5063B3-3199-7A43-AA62-81D92CD4C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83B93BD3-8EAA-8844-AB15-7A23EEA08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09E32FEE-3225-D249-B301-7F0F17AD6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24404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9B42E6-2E3C-C04F-9865-8A91C9288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預留位置 2">
            <a:extLst>
              <a:ext uri="{FF2B5EF4-FFF2-40B4-BE49-F238E27FC236}">
                <a16:creationId xmlns:a16="http://schemas.microsoft.com/office/drawing/2014/main" id="{CCC8566A-AF59-5C45-BD76-FCC7449A6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BE0A593A-DFC6-684C-9F1D-C917CD78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C9821982-C446-0A44-B080-9F87D346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ECFFA2F0-9E4F-C047-A0D0-5E20A6A7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780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1515C36-33D9-5046-843D-7EA58AF4B3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預留位置 2">
            <a:extLst>
              <a:ext uri="{FF2B5EF4-FFF2-40B4-BE49-F238E27FC236}">
                <a16:creationId xmlns:a16="http://schemas.microsoft.com/office/drawing/2014/main" id="{F20D7750-A2CB-2445-99C9-4AD66749F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5B6BAC55-0B1B-3B42-AA83-6459E96AC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7F288D2F-9AB4-7141-AA25-08FDE4EB8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4AE258BA-A758-2745-B58B-EFB4CD946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4956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CB8850-9BB8-C742-87E6-5ABB82B4A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073DC5-E9D8-D24C-A1E3-019F914CC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6A3AA7AB-244C-714E-A883-10266E23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0FA1FF92-4ED4-3A49-8F21-F8CFF2D1F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115B8417-E49A-5F46-B3CA-BE05307CB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56848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節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0B0423-3159-FB47-A4C1-B3C904B4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88967B4E-33DE-2145-877F-B789A07A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79EE03FC-361D-2346-8109-6C4D8C0DF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A7DD3332-2E89-3E45-A9FF-727AD2B7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ED275249-9677-AF42-A628-47B5A363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95692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E3212D-839F-9543-8C03-F5717423B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FD517A-8F3A-8342-B190-D7D1E0B97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F830EBC-6D89-244B-81C2-4CDC1D27C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446FBD97-A417-CE44-B5CD-6C8D1BC30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ED2E96F3-58C5-7C4D-A6D5-14944A122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E67E08F9-AB0B-C641-807A-D2CB900A0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1194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05925B-8869-8A40-97D1-08DFD982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65969D7D-C5BD-7C4B-BE4E-C422A2B66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4E9DF7D-7ACB-3B42-AB5E-A73E09A47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310AD1B9-3A03-CD4B-B3FD-104B38F47A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9E31108-7290-AF4E-9AB2-57713FCC57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預留位置 6">
            <a:extLst>
              <a:ext uri="{FF2B5EF4-FFF2-40B4-BE49-F238E27FC236}">
                <a16:creationId xmlns:a16="http://schemas.microsoft.com/office/drawing/2014/main" id="{0389A571-8124-5A46-BB31-874092B4A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8" name="頁尾預留位置 7">
            <a:extLst>
              <a:ext uri="{FF2B5EF4-FFF2-40B4-BE49-F238E27FC236}">
                <a16:creationId xmlns:a16="http://schemas.microsoft.com/office/drawing/2014/main" id="{58C07F3E-4904-BD49-AE59-C10D439FF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預留位置 8">
            <a:extLst>
              <a:ext uri="{FF2B5EF4-FFF2-40B4-BE49-F238E27FC236}">
                <a16:creationId xmlns:a16="http://schemas.microsoft.com/office/drawing/2014/main" id="{5B5393AE-9F1E-C94B-B658-6355B4486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4383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ECAD00-5E20-3A4C-965E-3D07AF73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預留位置 2">
            <a:extLst>
              <a:ext uri="{FF2B5EF4-FFF2-40B4-BE49-F238E27FC236}">
                <a16:creationId xmlns:a16="http://schemas.microsoft.com/office/drawing/2014/main" id="{F942E86C-D467-F842-B121-2E537D508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86A39C49-5F9B-3347-A18F-A03802AB3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E38D9ABF-1882-A245-B292-5E4067556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03030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預留位置 1">
            <a:extLst>
              <a:ext uri="{FF2B5EF4-FFF2-40B4-BE49-F238E27FC236}">
                <a16:creationId xmlns:a16="http://schemas.microsoft.com/office/drawing/2014/main" id="{8FEEC2C9-E64F-DC49-9C8B-BF50C1FBB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3" name="頁尾預留位置 2">
            <a:extLst>
              <a:ext uri="{FF2B5EF4-FFF2-40B4-BE49-F238E27FC236}">
                <a16:creationId xmlns:a16="http://schemas.microsoft.com/office/drawing/2014/main" id="{AAE3EC7F-5B7F-9141-8EF4-3A1D6AB7E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B4ABD93E-860F-D247-BFD6-4DA263F8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40162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7950BA-12EF-0844-9751-96720694E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CDFA38-9164-5340-8DB0-32F1FDA6B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4650ECA1-54BA-8A47-9064-96307787E0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5CC0B4EE-A06B-984E-8CCD-D74B0BC00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DACB9F7C-F0AB-2745-A0EA-1DA126E1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4A84D197-F6FA-A342-A92D-354385C6C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1183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103978-BADA-7645-A696-DAD7624D4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預留位置 2">
            <a:extLst>
              <a:ext uri="{FF2B5EF4-FFF2-40B4-BE49-F238E27FC236}">
                <a16:creationId xmlns:a16="http://schemas.microsoft.com/office/drawing/2014/main" id="{D266AEF9-884F-584A-A026-A7857D72D4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263A5B01-AB8F-4C4B-8BDB-55569943F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76321778-254E-3943-838A-DE0B4AB63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2724246A-8660-174D-922B-63487311D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CAE107C2-5D28-F446-BEF7-9D12310B4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39650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>
            <a:extLst>
              <a:ext uri="{FF2B5EF4-FFF2-40B4-BE49-F238E27FC236}">
                <a16:creationId xmlns:a16="http://schemas.microsoft.com/office/drawing/2014/main" id="{C3F2D80F-9B11-624C-BBE8-1600EF6EF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F95C1C0E-869A-4348-BDF0-6437B1885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9DF70D84-B07B-464A-9332-94BCB289B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BFC6A-5251-F840-A81B-A3D44C61320D}" type="datetimeFigureOut">
              <a:rPr kumimoji="1" lang="zh-TW" altLang="en-US" smtClean="0"/>
              <a:t>2019/6/24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98E4DE70-F0C2-364A-8921-787C1E8260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3BCF4CDA-958F-6F49-8B7C-EA1D4A2BD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F4DB6-BCE5-4147-AE47-B34D48525EB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95841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npsp.ms300k.com.tw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01CC0DB-425E-9F4D-BDCA-38D8E8127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075" y="-1233694"/>
            <a:ext cx="10347512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4F27B1A-2AE6-9D47-B286-C2A8BC05CC48}"/>
              </a:ext>
            </a:extLst>
          </p:cNvPr>
          <p:cNvSpPr txBox="1"/>
          <p:nvPr/>
        </p:nvSpPr>
        <p:spPr>
          <a:xfrm>
            <a:off x="921473" y="4696481"/>
            <a:ext cx="91188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NBA Players Salary Projection</a:t>
            </a:r>
          </a:p>
          <a:p>
            <a:endParaRPr kumimoji="1" lang="en-US" altLang="zh-TW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zh-TW" altLang="en-US" b="1" dirty="0">
                <a:solidFill>
                  <a:srgbClr val="404249"/>
                </a:solidFill>
                <a:latin typeface="HanWangHeiLight" panose="02000500000000000000" pitchFamily="2" charset="-120"/>
                <a:ea typeface="HanWangHeiLight" panose="02000500000000000000" pitchFamily="2" charset="-120"/>
                <a:cs typeface="Arial" panose="020B0604020202020204" pitchFamily="34" charset="0"/>
              </a:rPr>
              <a:t>王瀚 徐躍華 林資超 徐子崴</a:t>
            </a:r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F64139F-956C-7B4C-A4DC-F863BB98F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86369" y="898908"/>
            <a:ext cx="2592794" cy="259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04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2B5EA0-FC01-2441-B6B9-02006032C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508" y="0"/>
            <a:ext cx="8006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23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81DC1EE-686A-8F47-A011-EFA596F5C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85" y="2451636"/>
            <a:ext cx="5003800" cy="35052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4ADE065-64B8-6547-A86B-F320EB5348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915" y="1994436"/>
            <a:ext cx="44196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04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1AF37E5-EE15-B249-84A5-23BD457D3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210" y="1841757"/>
            <a:ext cx="3229960" cy="94609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4E76829-904E-DB4E-92C9-CE85BCE4283F}"/>
              </a:ext>
            </a:extLst>
          </p:cNvPr>
          <p:cNvSpPr txBox="1"/>
          <p:nvPr/>
        </p:nvSpPr>
        <p:spPr>
          <a:xfrm>
            <a:off x="1993898" y="1960253"/>
            <a:ext cx="38989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OLS(Ordinary Least Squares) for Multiple Regression Analysis</a:t>
            </a: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CN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p-value &lt;= 0.05</a:t>
            </a:r>
            <a:endParaRPr kumimoji="1" lang="zh-CN" altLang="en-US" sz="2000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56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BBEA18AF-F36C-AF45-96C5-D60C4687991A}"/>
              </a:ext>
            </a:extLst>
          </p:cNvPr>
          <p:cNvGrpSpPr/>
          <p:nvPr/>
        </p:nvGrpSpPr>
        <p:grpSpPr>
          <a:xfrm>
            <a:off x="0" y="787560"/>
            <a:ext cx="12192000" cy="10515182"/>
            <a:chOff x="0" y="787560"/>
            <a:chExt cx="12192000" cy="10515182"/>
          </a:xfrm>
        </p:grpSpPr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F10BA276-3A0C-B648-AEF6-A085B78AA0F5}"/>
                </a:ext>
              </a:extLst>
            </p:cNvPr>
            <p:cNvSpPr txBox="1"/>
            <p:nvPr/>
          </p:nvSpPr>
          <p:spPr>
            <a:xfrm>
              <a:off x="0" y="787560"/>
              <a:ext cx="12192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4000" dirty="0">
                  <a:solidFill>
                    <a:srgbClr val="863E6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Analysis</a:t>
              </a:r>
            </a:p>
          </p:txBody>
        </p:sp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F1AF37E5-EE15-B249-84A5-23BD457D3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7210" y="1841757"/>
              <a:ext cx="3229960" cy="9460985"/>
            </a:xfrm>
            <a:prstGeom prst="rect">
              <a:avLst/>
            </a:prstGeom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4E76829-904E-DB4E-92C9-CE85BCE4283F}"/>
                </a:ext>
              </a:extLst>
            </p:cNvPr>
            <p:cNvSpPr txBox="1"/>
            <p:nvPr/>
          </p:nvSpPr>
          <p:spPr>
            <a:xfrm>
              <a:off x="1993898" y="1960253"/>
              <a:ext cx="389890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" altLang="zh-CN" sz="2000" b="1" dirty="0"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OLS(Ordinary Least Squares) for Multiple Regression Analysis</a:t>
              </a:r>
            </a:p>
            <a:p>
              <a:endParaRPr kumimoji="1" lang="en-US" altLang="zh-TW" sz="2000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zh-CN" sz="2000" dirty="0">
                  <a:solidFill>
                    <a:srgbClr val="863E6F"/>
                  </a:solidFill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p-value &lt;= 0.05</a:t>
              </a:r>
              <a:endParaRPr kumimoji="1" lang="zh-CN" altLang="en-US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endPara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0101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 -0.238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>
            <a:extLst>
              <a:ext uri="{FF2B5EF4-FFF2-40B4-BE49-F238E27FC236}">
                <a16:creationId xmlns:a16="http://schemas.microsoft.com/office/drawing/2014/main" id="{6695A30E-F525-5C45-82E2-36984304FB5D}"/>
              </a:ext>
            </a:extLst>
          </p:cNvPr>
          <p:cNvGrpSpPr/>
          <p:nvPr/>
        </p:nvGrpSpPr>
        <p:grpSpPr>
          <a:xfrm>
            <a:off x="1993898" y="203457"/>
            <a:ext cx="7863272" cy="9460985"/>
            <a:chOff x="1993898" y="1841757"/>
            <a:chExt cx="7863272" cy="9460985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B27F5DB5-81B2-FA46-9075-7C5FA8AB5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7210" y="1841757"/>
              <a:ext cx="3229960" cy="9460985"/>
            </a:xfrm>
            <a:prstGeom prst="rect">
              <a:avLst/>
            </a:prstGeom>
          </p:spPr>
        </p:pic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5D13DF62-9205-8640-B817-11F73990B3E7}"/>
                </a:ext>
              </a:extLst>
            </p:cNvPr>
            <p:cNvSpPr txBox="1"/>
            <p:nvPr/>
          </p:nvSpPr>
          <p:spPr>
            <a:xfrm>
              <a:off x="1993898" y="1960253"/>
              <a:ext cx="389890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" altLang="zh-CN" sz="2000" b="1" dirty="0"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OLS(Ordinary Least Squares) for Multiple Regression Analysis</a:t>
              </a:r>
            </a:p>
            <a:p>
              <a:endParaRPr kumimoji="1" lang="en-US" altLang="zh-TW" sz="2000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zh-CN" sz="2000" dirty="0">
                  <a:solidFill>
                    <a:srgbClr val="863E6F"/>
                  </a:solidFill>
                  <a:latin typeface="Arial" panose="020B0604020202020204" pitchFamily="34" charset="0"/>
                  <a:ea typeface="PingFang TC" panose="020B0400000000000000" pitchFamily="34" charset="-120"/>
                  <a:cs typeface="Arial" panose="020B0604020202020204" pitchFamily="34" charset="0"/>
                </a:rPr>
                <a:t>p-value &lt;= 0.05</a:t>
              </a:r>
              <a:endParaRPr kumimoji="1" lang="zh-CN" altLang="en-US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  <a:p>
              <a:endPara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978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44444E-6 L 2.5E-6 -0.428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173629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Choosing error metric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lh4.googleusercontent.com/7ylQ2yyeGFql6keRwQg7v8QdAnjbGlu1mGI_fBuO_9e7BnKjxgxR3JrGow7wGJ-UZC3S6PShAw1RFtCAn5ApflrDfPHCRFe6gpD_cjQSyauKknlCHcfpl0FcBV4vAZ3Blw2wq4Lc1no">
            <a:extLst>
              <a:ext uri="{FF2B5EF4-FFF2-40B4-BE49-F238E27FC236}">
                <a16:creationId xmlns:a16="http://schemas.microsoft.com/office/drawing/2014/main" id="{7AB70077-D258-3A46-93DF-F483A4FB8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808" y="2827282"/>
            <a:ext cx="3799713" cy="2766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73BC440-7727-D24C-963E-CC5F3E9AB6E2}"/>
              </a:ext>
            </a:extLst>
          </p:cNvPr>
          <p:cNvSpPr/>
          <p:nvPr/>
        </p:nvSpPr>
        <p:spPr>
          <a:xfrm>
            <a:off x="2038808" y="5797208"/>
            <a:ext cx="3799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Salary Distribution</a:t>
            </a:r>
            <a:endParaRPr lang="zh-TW" altLang="en-US" sz="2000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179453"/>
            <a:ext cx="42225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Looks like a log-normal dist.</a:t>
            </a:r>
          </a:p>
          <a:p>
            <a:endParaRPr kumimoji="1" lang="en" altLang="zh-CN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Scenario: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is 1M error </a:t>
            </a:r>
            <a:r>
              <a:rPr kumimoji="1" lang="en" altLang="zh-CN" sz="2000" dirty="0" err="1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equaly</a:t>
            </a:r>
            <a:r>
              <a:rPr kumimoji="1" lang="en" altLang="zh-CN" sz="2000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"off" at 2M level and 20M level? </a:t>
            </a:r>
            <a:endParaRPr kumimoji="1" lang="zh-CN" altLang="en-US" sz="2000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61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Choosing error metric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73BC440-7727-D24C-963E-CC5F3E9AB6E2}"/>
              </a:ext>
            </a:extLst>
          </p:cNvPr>
          <p:cNvSpPr/>
          <p:nvPr/>
        </p:nvSpPr>
        <p:spPr>
          <a:xfrm>
            <a:off x="2038808" y="5797208"/>
            <a:ext cx="37997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16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Salary Distribution</a:t>
            </a:r>
          </a:p>
          <a:p>
            <a:pPr algn="ctr"/>
            <a:r>
              <a:rPr lang="en-US" altLang="zh-TW" sz="2000" b="1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(After log-transformation)</a:t>
            </a:r>
            <a:endParaRPr lang="zh-TW" altLang="en-US" sz="2000" b="1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095370"/>
            <a:ext cx="44038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Error metric: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of ln(ground truth) and ln(prediction)</a:t>
            </a:r>
          </a:p>
          <a:p>
            <a:endParaRPr kumimoji="1" lang="en" altLang="zh-CN" sz="2000" dirty="0">
              <a:solidFill>
                <a:srgbClr val="321938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* Probably makes more accurate estimations for low-salary players</a:t>
            </a:r>
          </a:p>
        </p:txBody>
      </p:sp>
      <p:pic>
        <p:nvPicPr>
          <p:cNvPr id="2" name="Picture 2" descr="https://lh3.googleusercontent.com/W0ZhtLTqQVXnG0pXR9DpLjLuBMMGuLG0-FLtqqzQPFDsWN_6C0ehReDPLvmpwCUO7BPeD4Rn0ek32GSDPcETVruBoHTVfmDZf1TfWkObTVp9L-tiMWcuVjDdHP6UudAtfCfcqrd8HEE">
            <a:extLst>
              <a:ext uri="{FF2B5EF4-FFF2-40B4-BE49-F238E27FC236}">
                <a16:creationId xmlns:a16="http://schemas.microsoft.com/office/drawing/2014/main" id="{A76BBAAD-06DC-0A43-9BA6-AC66E13F7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747" y="2893395"/>
            <a:ext cx="3862774" cy="2696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14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Train/Test split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151B8FF-79D5-FA47-8BA3-FD9A1AA33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00" y="3823238"/>
            <a:ext cx="6667500" cy="72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0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try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92177F9-C3ED-CF4D-BABF-0A5093E02AFE}"/>
              </a:ext>
            </a:extLst>
          </p:cNvPr>
          <p:cNvSpPr txBox="1"/>
          <p:nvPr/>
        </p:nvSpPr>
        <p:spPr>
          <a:xfrm>
            <a:off x="1282801" y="2984936"/>
            <a:ext cx="96263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Our data set is small, and salaries are not totally depends on performance. (for example, popularity of the player may affect his salary)   -&gt; many outliers</a:t>
            </a:r>
          </a:p>
          <a:p>
            <a:pPr marL="285750" indent="-285750">
              <a:buFontTx/>
              <a:buChar char="-"/>
            </a:pPr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Different train/test split may favors different model, and the noise it cause is much higher than models' performance difference</a:t>
            </a:r>
          </a:p>
          <a:p>
            <a:endParaRPr kumimoji="1" lang="en-US" altLang="zh-TW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62E92A2-7976-744A-AC5D-89CFB1151986}"/>
              </a:ext>
            </a:extLst>
          </p:cNvPr>
          <p:cNvSpPr/>
          <p:nvPr/>
        </p:nvSpPr>
        <p:spPr>
          <a:xfrm>
            <a:off x="1282801" y="2767603"/>
            <a:ext cx="9613899" cy="246599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zh-TW" sz="2400" dirty="0">
                <a:solidFill>
                  <a:srgbClr val="863E6F"/>
                </a:solidFill>
              </a:rPr>
              <a:t>Solution: Repeated random sub-sampling validation (Monte Carlo cross-validation)</a:t>
            </a:r>
          </a:p>
          <a:p>
            <a:pPr algn="ctr"/>
            <a:endParaRPr lang="en" altLang="zh-TW" sz="4000" dirty="0">
              <a:solidFill>
                <a:srgbClr val="863E6F"/>
              </a:solidFill>
            </a:endParaRPr>
          </a:p>
          <a:p>
            <a:pPr algn="ctr"/>
            <a:r>
              <a:rPr lang="en" altLang="zh-TW" sz="2400" b="1" dirty="0">
                <a:solidFill>
                  <a:srgbClr val="863E6F"/>
                </a:solidFill>
              </a:rPr>
              <a:t>-&gt; mitigate the noises caused by train/test split</a:t>
            </a:r>
            <a:endParaRPr lang="en" altLang="zh-TW" sz="4000" b="1" dirty="0">
              <a:solidFill>
                <a:srgbClr val="863E6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42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>
            <a:extLst>
              <a:ext uri="{FF2B5EF4-FFF2-40B4-BE49-F238E27FC236}">
                <a16:creationId xmlns:a16="http://schemas.microsoft.com/office/drawing/2014/main" id="{F87EEB07-2ED4-C545-89E9-0124F82EA06E}"/>
              </a:ext>
            </a:extLst>
          </p:cNvPr>
          <p:cNvGrpSpPr/>
          <p:nvPr/>
        </p:nvGrpSpPr>
        <p:grpSpPr>
          <a:xfrm>
            <a:off x="2763075" y="-1233694"/>
            <a:ext cx="10347512" cy="6858000"/>
            <a:chOff x="2763075" y="-1233694"/>
            <a:chExt cx="10347512" cy="6858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B01CC0DB-425E-9F4D-BDCA-38D8E8127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3075" y="-1233694"/>
              <a:ext cx="10347512" cy="6858000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DF64139F-956C-7B4C-A4DC-F863BB98F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486370" y="898909"/>
              <a:ext cx="2592793" cy="2592793"/>
            </a:xfrm>
            <a:prstGeom prst="rect">
              <a:avLst/>
            </a:prstGeom>
          </p:spPr>
        </p:pic>
      </p:grpSp>
      <p:sp>
        <p:nvSpPr>
          <p:cNvPr id="6" name="文字方塊 5">
            <a:extLst>
              <a:ext uri="{FF2B5EF4-FFF2-40B4-BE49-F238E27FC236}">
                <a16:creationId xmlns:a16="http://schemas.microsoft.com/office/drawing/2014/main" id="{28A28A70-EC5F-984F-BD1E-990F75F2ECD4}"/>
              </a:ext>
            </a:extLst>
          </p:cNvPr>
          <p:cNvSpPr txBox="1"/>
          <p:nvPr/>
        </p:nvSpPr>
        <p:spPr>
          <a:xfrm>
            <a:off x="-1964636" y="877303"/>
            <a:ext cx="1786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863E6F"/>
                </a:solidFill>
              </a:rPr>
              <a:t>Outline</a:t>
            </a:r>
            <a:endParaRPr kumimoji="1" lang="en-US" altLang="zh-CN" sz="3600" b="1" dirty="0">
              <a:solidFill>
                <a:srgbClr val="863E6F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CFF4A98-A0A3-5D4D-AF01-5FF2AA5F006D}"/>
              </a:ext>
            </a:extLst>
          </p:cNvPr>
          <p:cNvSpPr txBox="1"/>
          <p:nvPr/>
        </p:nvSpPr>
        <p:spPr>
          <a:xfrm>
            <a:off x="1128713" y="1725980"/>
            <a:ext cx="3163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 Value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ADDCE2B-0519-964D-9331-534FED40439A}"/>
              </a:ext>
            </a:extLst>
          </p:cNvPr>
          <p:cNvSpPr txBox="1"/>
          <p:nvPr/>
        </p:nvSpPr>
        <p:spPr>
          <a:xfrm>
            <a:off x="1128713" y="2323858"/>
            <a:ext cx="7240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7B6CA73-B67E-F040-B21C-81388750E11C}"/>
              </a:ext>
            </a:extLst>
          </p:cNvPr>
          <p:cNvSpPr txBox="1"/>
          <p:nvPr/>
        </p:nvSpPr>
        <p:spPr>
          <a:xfrm>
            <a:off x="1128712" y="2921733"/>
            <a:ext cx="6554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 and Visualization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AA64803-3A86-6949-9C51-49A912233C49}"/>
              </a:ext>
            </a:extLst>
          </p:cNvPr>
          <p:cNvSpPr txBox="1"/>
          <p:nvPr/>
        </p:nvSpPr>
        <p:spPr>
          <a:xfrm>
            <a:off x="1128714" y="3519608"/>
            <a:ext cx="1634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0C4D72C3-99E4-B54A-9D5B-D5120C3B8308}"/>
              </a:ext>
            </a:extLst>
          </p:cNvPr>
          <p:cNvSpPr txBox="1"/>
          <p:nvPr/>
        </p:nvSpPr>
        <p:spPr>
          <a:xfrm>
            <a:off x="921473" y="4696481"/>
            <a:ext cx="91188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NBA Players Salary Projection</a:t>
            </a:r>
          </a:p>
          <a:p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  <a:p>
            <a:r>
              <a:rPr kumimoji="1" lang="zh-TW" altLang="en-US" b="1" dirty="0">
                <a:solidFill>
                  <a:srgbClr val="404249"/>
                </a:solidFill>
                <a:latin typeface="HanWangHeiLight" panose="02000500000000000000" pitchFamily="2" charset="-120"/>
                <a:ea typeface="HanWangHeiLight" panose="02000500000000000000" pitchFamily="2" charset="-120"/>
                <a:cs typeface="Arial" panose="020B0604020202020204" pitchFamily="34" charset="0"/>
              </a:rPr>
              <a:t>王瀚 徐躍華 林資超 徐子崴</a:t>
            </a:r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9A41C54-9387-A54A-9E99-D07B6B322490}"/>
              </a:ext>
            </a:extLst>
          </p:cNvPr>
          <p:cNvSpPr txBox="1"/>
          <p:nvPr/>
        </p:nvSpPr>
        <p:spPr>
          <a:xfrm>
            <a:off x="1128712" y="4109761"/>
            <a:ext cx="6554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Demo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2228752-66C1-DB4E-9EB0-15867E11C512}"/>
              </a:ext>
            </a:extLst>
          </p:cNvPr>
          <p:cNvSpPr txBox="1"/>
          <p:nvPr/>
        </p:nvSpPr>
        <p:spPr>
          <a:xfrm>
            <a:off x="1128714" y="4694936"/>
            <a:ext cx="76088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Prospects</a:t>
            </a:r>
          </a:p>
        </p:txBody>
      </p:sp>
    </p:spTree>
    <p:extLst>
      <p:ext uri="{BB962C8B-B14F-4D97-AF65-F5344CB8AC3E}">
        <p14:creationId xmlns:p14="http://schemas.microsoft.com/office/powerpoint/2010/main" val="421661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L 0.06615 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4.07407E-6 L 0.25 -4.07407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" presetClass="entr" presetSubtype="8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50000" decel="5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L 0.08398 -4.07407E-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93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1" grpId="0"/>
      <p:bldP spid="13" grpId="0"/>
      <p:bldP spid="13" grpId="1"/>
      <p:bldP spid="15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https://lh5.googleusercontent.com/wUeit443ilcXmqxEsnD8wCQDJqeAZz5EGPA6IafHHaLWY4MVWB41ctHe2UXzgdEgWfFeAGLkfXKApJ-kuB6h7HvkYpl7G5Ub-lOjRWHBpxoRj0gsXJ0PPbt5OPzBE_jmToJrHrnwlBc">
            <a:extLst>
              <a:ext uri="{FF2B5EF4-FFF2-40B4-BE49-F238E27FC236}">
                <a16:creationId xmlns:a16="http://schemas.microsoft.com/office/drawing/2014/main" id="{4C8532D9-95DC-9B42-A720-5DD7BD012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557" y="2839983"/>
            <a:ext cx="3919963" cy="261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590670"/>
            <a:ext cx="44038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dist.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" altLang="zh-CN" sz="2000" dirty="0">
              <a:solidFill>
                <a:srgbClr val="321938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Mean = </a:t>
            </a:r>
            <a:r>
              <a:rPr kumimoji="1" lang="en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0.939</a:t>
            </a:r>
          </a:p>
        </p:txBody>
      </p:sp>
    </p:spTree>
    <p:extLst>
      <p:ext uri="{BB962C8B-B14F-4D97-AF65-F5344CB8AC3E}">
        <p14:creationId xmlns:p14="http://schemas.microsoft.com/office/powerpoint/2010/main" val="2758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6095998" y="3590670"/>
            <a:ext cx="44038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dist.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" altLang="zh-CN" sz="2000" dirty="0">
              <a:solidFill>
                <a:srgbClr val="321938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solidFill>
                  <a:srgbClr val="321938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Mean = </a:t>
            </a:r>
            <a:r>
              <a:rPr kumimoji="1" lang="en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0.937</a:t>
            </a:r>
          </a:p>
        </p:txBody>
      </p:sp>
      <p:pic>
        <p:nvPicPr>
          <p:cNvPr id="7170" name="Picture 2" descr="https://lh5.googleusercontent.com/HG420pb0ewphpRtRYICJm3v0FfMChsAO8XVacP6siPVwyR0IE0VelAKSuLUxuZGXI2KxFXuku7_6ZysL9rtESsxOs_72LDCpGjxCI6UMyyyt8PF4WWjqFdjlsifExrAEX1zZJLKS1EA">
            <a:extLst>
              <a:ext uri="{FF2B5EF4-FFF2-40B4-BE49-F238E27FC236}">
                <a16:creationId xmlns:a16="http://schemas.microsoft.com/office/drawing/2014/main" id="{75C36021-0866-294C-9EC5-8BEC30470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8557" y="2842615"/>
            <a:ext cx="3945363" cy="263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51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4136281" y="2055525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94DFD4-348E-2847-BC0D-83E21DB657F7}"/>
              </a:ext>
            </a:extLst>
          </p:cNvPr>
          <p:cNvSpPr txBox="1"/>
          <p:nvPr/>
        </p:nvSpPr>
        <p:spPr>
          <a:xfrm>
            <a:off x="3847928" y="6127668"/>
            <a:ext cx="4403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Feature Importance</a:t>
            </a:r>
            <a:endParaRPr kumimoji="1" lang="zh-CN" altLang="en-US" sz="2000" b="1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8194" name="Picture 2" descr="https://lh5.googleusercontent.com/bhnQ__M9lqjsnpJJ7t0UnVhA8cI5JMP-_dyLh3VSue2fKwKO1CJsion1MazaFWmJW47_DExPV8wvOQl8fyCl-owZitcDX9AdjbS1eueV6GyhePXjiXL95Bcv6mKI5GiUjRNjiXk-dxc">
            <a:extLst>
              <a:ext uri="{FF2B5EF4-FFF2-40B4-BE49-F238E27FC236}">
                <a16:creationId xmlns:a16="http://schemas.microsoft.com/office/drawing/2014/main" id="{76889365-31FA-5E44-AF77-EA72839E7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976" y="2743635"/>
            <a:ext cx="4011740" cy="314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18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3611190" y="2055525"/>
            <a:ext cx="49696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 vs Random forest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1FFBD9-A132-8744-B15B-6AAD4D13CFF5}"/>
              </a:ext>
            </a:extLst>
          </p:cNvPr>
          <p:cNvSpPr txBox="1"/>
          <p:nvPr/>
        </p:nvSpPr>
        <p:spPr>
          <a:xfrm>
            <a:off x="1459108" y="2801519"/>
            <a:ext cx="927378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*Close performance</a:t>
            </a:r>
          </a:p>
          <a:p>
            <a:endParaRPr kumimoji="1" lang="en" altLang="zh-CN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Possible Causes:</a:t>
            </a:r>
            <a:endParaRPr kumimoji="1" lang="zh-CN" altLang="en-US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most useful features were derived from other features (so non-linearity already captured by </a:t>
            </a:r>
            <a:r>
              <a:rPr kumimoji="1" lang="en" altLang="zh-CN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formulaes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)</a:t>
            </a:r>
            <a:endParaRPr kumimoji="1" lang="zh-CN" altLang="en-US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features have nearly linear dependence on the salary. (so linear curve can have better approximation than RF (which is a composition of step functions) )   (also the R^2 in linear model already ~0.5 )</a:t>
            </a: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because of outliers, random forest can overfit</a:t>
            </a:r>
            <a:endParaRPr kumimoji="1" lang="zh-CN" altLang="en-US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309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1889069" y="2055525"/>
            <a:ext cx="84138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 to avoid overfitting (and see if we can do better than linear reg.)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914E9E1-A5C5-F844-A17F-09176F8707F1}"/>
              </a:ext>
            </a:extLst>
          </p:cNvPr>
          <p:cNvSpPr txBox="1"/>
          <p:nvPr/>
        </p:nvSpPr>
        <p:spPr>
          <a:xfrm>
            <a:off x="3847928" y="6127668"/>
            <a:ext cx="4403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Adjust number of tree</a:t>
            </a:r>
            <a:endParaRPr kumimoji="1" lang="zh-CN" altLang="en-US" sz="2000" b="1" dirty="0">
              <a:solidFill>
                <a:srgbClr val="863E6F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10242" name="Picture 2" descr="https://lh5.googleusercontent.com/aBLJqmyPidd-NJCEG4IjMYulDI9Jr-0Q0ECDnaXBSfRrKuxLf8pLBntADsliRMPmA5XCwosy6wOd6J84bEiwOy0pItCzUbOBoacjSMq1k-OcrM3jY_H7IF5nGGWsLo1CAOIXmj_4Zos">
            <a:extLst>
              <a:ext uri="{FF2B5EF4-FFF2-40B4-BE49-F238E27FC236}">
                <a16:creationId xmlns:a16="http://schemas.microsoft.com/office/drawing/2014/main" id="{57ABEE3A-54ED-0140-8B77-758EA53AF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976" y="2749057"/>
            <a:ext cx="4011740" cy="265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617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pic>
        <p:nvPicPr>
          <p:cNvPr id="8" name="Picture 2" descr="https://lh5.googleusercontent.com/wUeit443ilcXmqxEsnD8wCQDJqeAZz5EGPA6IafHHaLWY4MVWB41ctHe2UXzgdEgWfFeAGLkfXKApJ-kuB6h7HvkYpl7G5Ub-lOjRWHBpxoRj0gsXJ0PPbt5OPzBE_jmToJrHrnwlBc">
            <a:extLst>
              <a:ext uri="{FF2B5EF4-FFF2-40B4-BE49-F238E27FC236}">
                <a16:creationId xmlns:a16="http://schemas.microsoft.com/office/drawing/2014/main" id="{98220998-7F7B-674E-8F8C-9A6F3C861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757" y="3665483"/>
            <a:ext cx="3919963" cy="261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A713B4A1-9ED7-0E42-9AEF-792480451AB7}"/>
              </a:ext>
            </a:extLst>
          </p:cNvPr>
          <p:cNvSpPr txBox="1"/>
          <p:nvPr/>
        </p:nvSpPr>
        <p:spPr>
          <a:xfrm>
            <a:off x="6553198" y="4787471"/>
            <a:ext cx="4403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RMSE </a:t>
            </a:r>
            <a:r>
              <a:rPr kumimoji="1" lang="en" altLang="zh-CN" sz="2000" b="1" dirty="0">
                <a:solidFill>
                  <a:srgbClr val="863E6F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0.939 -&gt; 0.932</a:t>
            </a:r>
          </a:p>
        </p:txBody>
      </p:sp>
      <p:pic>
        <p:nvPicPr>
          <p:cNvPr id="11268" name="Picture 4" descr="https://lh3.googleusercontent.com/KAr2ukVCKwqMGALxNJ31MTtRmEEayM1q2J61O1fnVKGiDdWwFOFU2n_L1V9sJjizWKk5f-TBIsm5HJXrgfU37AOemP8npcSZTur_qxgohAD0jSsB33yLliPCc4DyzpuoIe6RcleWeLw">
            <a:extLst>
              <a:ext uri="{FF2B5EF4-FFF2-40B4-BE49-F238E27FC236}">
                <a16:creationId xmlns:a16="http://schemas.microsoft.com/office/drawing/2014/main" id="{E65DEB9C-D7B6-0C4B-B5A6-4E3F0BB57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758" y="3673949"/>
            <a:ext cx="3945362" cy="263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80DBA33-05E7-F94F-BB05-4705C1152576}"/>
              </a:ext>
            </a:extLst>
          </p:cNvPr>
          <p:cNvSpPr/>
          <p:nvPr/>
        </p:nvSpPr>
        <p:spPr>
          <a:xfrm>
            <a:off x="3611190" y="2261532"/>
            <a:ext cx="49696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 minimum number of samples required to be at a leaf node.</a:t>
            </a:r>
          </a:p>
        </p:txBody>
      </p:sp>
    </p:spTree>
    <p:extLst>
      <p:ext uri="{BB962C8B-B14F-4D97-AF65-F5344CB8AC3E}">
        <p14:creationId xmlns:p14="http://schemas.microsoft.com/office/powerpoint/2010/main" val="409841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3611190" y="2055525"/>
            <a:ext cx="49696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 log-transformation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1FFBD9-A132-8744-B15B-6AAD4D13CFF5}"/>
              </a:ext>
            </a:extLst>
          </p:cNvPr>
          <p:cNvSpPr txBox="1"/>
          <p:nvPr/>
        </p:nvSpPr>
        <p:spPr>
          <a:xfrm>
            <a:off x="2210006" y="2801519"/>
            <a:ext cx="78882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Linear regression's mean cv error: 4292244.2</a:t>
            </a: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Random forest without parameter tuning: 4035834.6</a:t>
            </a: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Random forest with parameter tuning: 4003055.7</a:t>
            </a:r>
          </a:p>
          <a:p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    </a:t>
            </a:r>
            <a:r>
              <a:rPr kumimoji="1" lang="en-US" altLang="zh-TW" sz="16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(difference is statistically significant at 95% confidence level)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09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DD402B-7E53-A745-8E8A-FAD9C4E8D642}"/>
              </a:ext>
            </a:extLst>
          </p:cNvPr>
          <p:cNvSpPr/>
          <p:nvPr/>
        </p:nvSpPr>
        <p:spPr>
          <a:xfrm>
            <a:off x="3611190" y="2055525"/>
            <a:ext cx="49696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1FFBD9-A132-8744-B15B-6AAD4D13CFF5}"/>
              </a:ext>
            </a:extLst>
          </p:cNvPr>
          <p:cNvSpPr txBox="1"/>
          <p:nvPr/>
        </p:nvSpPr>
        <p:spPr>
          <a:xfrm>
            <a:off x="2206488" y="3169381"/>
            <a:ext cx="77790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OLS(Ordinary Least Squares) for Multiple Regression Analysis</a:t>
            </a:r>
          </a:p>
          <a:p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	</a:t>
            </a:r>
          </a:p>
          <a:p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	-&gt;</a:t>
            </a:r>
            <a:r>
              <a:rPr kumimoji="1" lang="en" altLang="zh-CN" sz="2000" dirty="0">
                <a:solidFill>
                  <a:srgbClr val="FF0000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p-value &lt;= 0.05</a:t>
            </a: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86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Demo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DA1AAF8-026C-DE4F-8E0D-04224AF9A787}"/>
              </a:ext>
            </a:extLst>
          </p:cNvPr>
          <p:cNvSpPr/>
          <p:nvPr/>
        </p:nvSpPr>
        <p:spPr>
          <a:xfrm>
            <a:off x="4136281" y="1974959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Websites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6A5EA6E-9106-E34B-9D11-A53FB51D0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901" y="2897025"/>
            <a:ext cx="9376194" cy="5339222"/>
          </a:xfrm>
          <a:prstGeom prst="rect">
            <a:avLst/>
          </a:prstGeom>
          <a:effectLst>
            <a:outerShdw blurRad="406400" sx="101000" sy="101000" algn="ctr" rotWithShape="0">
              <a:prstClr val="black">
                <a:alpha val="7000"/>
              </a:prstClr>
            </a:outerShdw>
          </a:effec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D477EB-A822-CC4C-9B78-8D4DE708A199}"/>
              </a:ext>
            </a:extLst>
          </p:cNvPr>
          <p:cNvSpPr/>
          <p:nvPr/>
        </p:nvSpPr>
        <p:spPr>
          <a:xfrm>
            <a:off x="970345" y="2897025"/>
            <a:ext cx="10251306" cy="413616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7421D20-D880-0D45-BAB3-589E37C5B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500" y="4235450"/>
            <a:ext cx="39370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530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Demo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DA1AAF8-026C-DE4F-8E0D-04224AF9A787}"/>
              </a:ext>
            </a:extLst>
          </p:cNvPr>
          <p:cNvSpPr/>
          <p:nvPr/>
        </p:nvSpPr>
        <p:spPr>
          <a:xfrm>
            <a:off x="4136281" y="1974959"/>
            <a:ext cx="39194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Websites</a:t>
            </a:r>
            <a:endParaRPr lang="zh-TW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6A5EA6E-9106-E34B-9D11-A53FB51D0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901" y="2897025"/>
            <a:ext cx="9376194" cy="5339222"/>
          </a:xfrm>
          <a:prstGeom prst="rect">
            <a:avLst/>
          </a:prstGeom>
          <a:effectLst>
            <a:outerShdw blurRad="406400" sx="101000" sy="101000" algn="ctr" rotWithShape="0">
              <a:prstClr val="black">
                <a:alpha val="7000"/>
              </a:prstClr>
            </a:outerShdw>
          </a:effec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D477EB-A822-CC4C-9B78-8D4DE708A199}"/>
              </a:ext>
            </a:extLst>
          </p:cNvPr>
          <p:cNvSpPr/>
          <p:nvPr/>
        </p:nvSpPr>
        <p:spPr>
          <a:xfrm>
            <a:off x="970345" y="2897025"/>
            <a:ext cx="10251306" cy="4136164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67F7E0-4B79-CE40-9153-CDEC2796488C}"/>
              </a:ext>
            </a:extLst>
          </p:cNvPr>
          <p:cNvSpPr/>
          <p:nvPr/>
        </p:nvSpPr>
        <p:spPr>
          <a:xfrm>
            <a:off x="1407902" y="4780441"/>
            <a:ext cx="93761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b="1" u="sng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https://npsp.ms300k.com.tw</a:t>
            </a:r>
            <a:endParaRPr lang="zh-TW" altLang="en-US" sz="2400" b="1" u="sng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44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 Value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D1EB7B36-8017-AE42-8DA0-31B51F238882}"/>
              </a:ext>
            </a:extLst>
          </p:cNvPr>
          <p:cNvGrpSpPr/>
          <p:nvPr/>
        </p:nvGrpSpPr>
        <p:grpSpPr>
          <a:xfrm>
            <a:off x="0" y="2933860"/>
            <a:ext cx="12192000" cy="1049754"/>
            <a:chOff x="0" y="4381660"/>
            <a:chExt cx="12192000" cy="1049754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96783F9F-4892-EC42-91C4-16A4233615F7}"/>
                </a:ext>
              </a:extLst>
            </p:cNvPr>
            <p:cNvSpPr txBox="1"/>
            <p:nvPr/>
          </p:nvSpPr>
          <p:spPr>
            <a:xfrm>
              <a:off x="0" y="4381660"/>
              <a:ext cx="12192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3600" dirty="0">
                  <a:solidFill>
                    <a:srgbClr val="32193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球員對於球隊的</a:t>
              </a:r>
              <a:r>
                <a:rPr kumimoji="1" lang="zh-CN" altLang="en-US" sz="3600" b="1" dirty="0">
                  <a:solidFill>
                    <a:srgbClr val="863E6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價值</a:t>
              </a:r>
              <a:endParaRPr kumimoji="1" lang="en-US" altLang="zh-CN" sz="3600" b="1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743D0D50-B136-5240-8AA1-334EE72B1921}"/>
                </a:ext>
              </a:extLst>
            </p:cNvPr>
            <p:cNvSpPr txBox="1"/>
            <p:nvPr/>
          </p:nvSpPr>
          <p:spPr>
            <a:xfrm>
              <a:off x="0" y="5092860"/>
              <a:ext cx="12192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花多少錢簽下這個球員才是划算的？</a:t>
              </a:r>
              <a:endParaRPr kumimoji="1" lang="en-US" altLang="zh-CN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046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Prospects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B0D6CDD-10D2-E549-845E-FA8AC08E99DE}"/>
              </a:ext>
            </a:extLst>
          </p:cNvPr>
          <p:cNvSpPr txBox="1"/>
          <p:nvPr/>
        </p:nvSpPr>
        <p:spPr>
          <a:xfrm>
            <a:off x="2146506" y="2814219"/>
            <a:ext cx="78882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新增季後賽資料、球季獎項參考</a:t>
            </a: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不同</a:t>
            </a:r>
            <a:r>
              <a:rPr kumimoji="1" lang="en-US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Position</a:t>
            </a: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分開處理</a:t>
            </a:r>
            <a:endParaRPr kumimoji="1" lang="en-US" altLang="zh-CN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薪資規則考量</a:t>
            </a:r>
            <a:r>
              <a:rPr kumimoji="1" lang="en-US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(ex: </a:t>
            </a: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底薪條例、中產條例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</a:t>
            </a:r>
            <a:r>
              <a:rPr kumimoji="1" lang="en-US" altLang="zh-CN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etc</a:t>
            </a:r>
            <a:r>
              <a:rPr kumimoji="1" lang="en-US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)</a:t>
            </a:r>
            <a:endParaRPr kumimoji="1" lang="zh-CN" altLang="en-US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27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B0D6CDD-10D2-E549-845E-FA8AC08E99DE}"/>
              </a:ext>
            </a:extLst>
          </p:cNvPr>
          <p:cNvSpPr txBox="1"/>
          <p:nvPr/>
        </p:nvSpPr>
        <p:spPr>
          <a:xfrm>
            <a:off x="3249166" y="2518361"/>
            <a:ext cx="32592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urllib.request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BeautifulSoup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pandas</a:t>
            </a: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numpy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E4BCB9F-DF9F-7942-A7B6-348DC277745F}"/>
              </a:ext>
            </a:extLst>
          </p:cNvPr>
          <p:cNvSpPr txBox="1"/>
          <p:nvPr/>
        </p:nvSpPr>
        <p:spPr>
          <a:xfrm>
            <a:off x="6852978" y="2518361"/>
            <a:ext cx="32592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matplotlib</a:t>
            </a:r>
          </a:p>
          <a:p>
            <a:pPr marL="285750" indent="-285750">
              <a:buFontTx/>
              <a:buChar char="-"/>
            </a:pP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seaborn</a:t>
            </a: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scikit</a:t>
            </a: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-learn</a:t>
            </a:r>
          </a:p>
          <a:p>
            <a:pPr marL="285750" indent="-285750">
              <a:buFontTx/>
              <a:buChar char="-"/>
            </a:pP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xgboost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502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01CC0DB-425E-9F4D-BDCA-38D8E8127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473" y="-1233694"/>
            <a:ext cx="10347512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4F27B1A-2AE6-9D47-B286-C2A8BC05CC48}"/>
              </a:ext>
            </a:extLst>
          </p:cNvPr>
          <p:cNvSpPr txBox="1"/>
          <p:nvPr/>
        </p:nvSpPr>
        <p:spPr>
          <a:xfrm>
            <a:off x="817465" y="4298390"/>
            <a:ext cx="1055552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NBA Players Salary Projection</a:t>
            </a:r>
          </a:p>
          <a:p>
            <a:endParaRPr kumimoji="1" lang="en-US" altLang="zh-TW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kumimoji="1" lang="zh-TW" altLang="en-US" b="1" dirty="0">
                <a:solidFill>
                  <a:srgbClr val="404249"/>
                </a:solidFill>
                <a:latin typeface="HanWangHeiLight" panose="02000500000000000000" pitchFamily="2" charset="-120"/>
                <a:ea typeface="HanWangHeiLight" panose="02000500000000000000" pitchFamily="2" charset="-120"/>
                <a:cs typeface="Arial" panose="020B0604020202020204" pitchFamily="34" charset="0"/>
              </a:rPr>
              <a:t>王瀚 徐躍華 林資超 徐子崴</a:t>
            </a:r>
            <a:endParaRPr kumimoji="1" lang="en-US" altLang="zh-TW" b="1" dirty="0">
              <a:solidFill>
                <a:srgbClr val="404249"/>
              </a:solidFill>
              <a:latin typeface="HanWangHeiLight" panose="02000500000000000000" pitchFamily="2" charset="-120"/>
              <a:ea typeface="HanWangHeiLight" panose="02000500000000000000" pitchFamily="2" charset="-120"/>
              <a:cs typeface="Arial" panose="020B0604020202020204" pitchFamily="34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F64139F-956C-7B4C-A4DC-F863BB98F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98832" y="898908"/>
            <a:ext cx="2592794" cy="259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11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F10BA276-3A0C-B648-AEF6-A085B78AA0F5}"/>
              </a:ext>
            </a:extLst>
          </p:cNvPr>
          <p:cNvSpPr txBox="1"/>
          <p:nvPr/>
        </p:nvSpPr>
        <p:spPr>
          <a:xfrm>
            <a:off x="0" y="7875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 Value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AA4A4E4-CD95-2E4A-BA3D-B2942FE20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150" y="2107408"/>
            <a:ext cx="8039100" cy="394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3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1227787" y="3294016"/>
            <a:ext cx="4662152" cy="901521"/>
          </a:xfrm>
          <a:prstGeom prst="rect">
            <a:avLst/>
          </a:prstGeom>
          <a:noFill/>
          <a:ln w="28575">
            <a:solidFill>
              <a:srgbClr val="863E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2800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D16D459-8555-1B4A-93C9-56A0F483845E}"/>
              </a:ext>
            </a:extLst>
          </p:cNvPr>
          <p:cNvSpPr/>
          <p:nvPr/>
        </p:nvSpPr>
        <p:spPr>
          <a:xfrm>
            <a:off x="6327821" y="3294016"/>
            <a:ext cx="4662152" cy="901521"/>
          </a:xfrm>
          <a:prstGeom prst="rect">
            <a:avLst/>
          </a:prstGeom>
          <a:noFill/>
          <a:ln w="28575">
            <a:solidFill>
              <a:srgbClr val="C988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C988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2000" dirty="0">
              <a:solidFill>
                <a:srgbClr val="C988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4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0 -0.313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1227787" y="3294016"/>
            <a:ext cx="4662152" cy="901521"/>
          </a:xfrm>
          <a:prstGeom prst="rect">
            <a:avLst/>
          </a:prstGeom>
          <a:noFill/>
          <a:ln w="28575">
            <a:solidFill>
              <a:srgbClr val="863E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2800" dirty="0">
              <a:solidFill>
                <a:srgbClr val="863E6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E61B3A5-2663-F74E-9674-E263EA74A219}"/>
              </a:ext>
            </a:extLst>
          </p:cNvPr>
          <p:cNvSpPr/>
          <p:nvPr/>
        </p:nvSpPr>
        <p:spPr>
          <a:xfrm>
            <a:off x="6327821" y="3294015"/>
            <a:ext cx="4662152" cy="901521"/>
          </a:xfrm>
          <a:prstGeom prst="rect">
            <a:avLst/>
          </a:prstGeom>
          <a:noFill/>
          <a:ln w="28575">
            <a:solidFill>
              <a:srgbClr val="C988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C988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2400" dirty="0">
              <a:solidFill>
                <a:srgbClr val="C988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399690A-35EE-F649-A2AB-7D74C6D69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319" y="3035300"/>
            <a:ext cx="6123362" cy="322038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86C0A92-9E7D-F74B-81BB-F3AD27B721BC}"/>
              </a:ext>
            </a:extLst>
          </p:cNvPr>
          <p:cNvSpPr/>
          <p:nvPr/>
        </p:nvSpPr>
        <p:spPr>
          <a:xfrm>
            <a:off x="2774731" y="2753710"/>
            <a:ext cx="6642538" cy="3804745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5400" dirty="0">
                <a:solidFill>
                  <a:srgbClr val="863E6F"/>
                </a:solidFill>
              </a:rPr>
              <a:t>2364</a:t>
            </a:r>
          </a:p>
          <a:p>
            <a:pPr algn="ctr"/>
            <a:endParaRPr kumimoji="1" lang="en-US" altLang="zh-TW" sz="4400" dirty="0">
              <a:solidFill>
                <a:srgbClr val="863E6F"/>
              </a:solidFill>
            </a:endParaRPr>
          </a:p>
          <a:p>
            <a:pPr algn="ctr"/>
            <a:r>
              <a:rPr kumimoji="1" lang="en-US" altLang="zh-TW" sz="2400" dirty="0">
                <a:solidFill>
                  <a:srgbClr val="C988A6"/>
                </a:solidFill>
              </a:rPr>
              <a:t>*Player’s stats &amp; salary during 2011 - 2017</a:t>
            </a:r>
            <a:endParaRPr kumimoji="1" lang="zh-TW" altLang="en-US" sz="1050" dirty="0">
              <a:solidFill>
                <a:srgbClr val="C988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170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81481E-6 L 0.11263 -0.2282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-1141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63E6F"/>
                                      </p:to>
                                    </p:animClr>
                                    <p:set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81481E-6 L -0.10808 -0.22824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04" y="-1141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988A6"/>
                                      </p:to>
                                    </p:animClr>
                                    <p:set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" presetID="30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8" grpId="0" animBg="1"/>
      <p:bldP spid="8" grpId="1" animBg="1"/>
      <p:bldP spid="8" grpId="2" animBg="1"/>
      <p:bldP spid="8" grpId="3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3777242" y="1957496"/>
            <a:ext cx="2310921" cy="450889"/>
          </a:xfrm>
          <a:prstGeom prst="rect">
            <a:avLst/>
          </a:prstGeom>
          <a:solidFill>
            <a:srgbClr val="863E6F">
              <a:alpha val="50196"/>
            </a:srgbClr>
          </a:solidFill>
          <a:ln w="28575">
            <a:solidFill>
              <a:srgbClr val="863E6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9F56EC-73EC-8845-8C0C-DD292C0451BC}"/>
              </a:ext>
            </a:extLst>
          </p:cNvPr>
          <p:cNvSpPr/>
          <p:nvPr/>
        </p:nvSpPr>
        <p:spPr>
          <a:xfrm>
            <a:off x="6182543" y="1957495"/>
            <a:ext cx="2406368" cy="469511"/>
          </a:xfrm>
          <a:prstGeom prst="rect">
            <a:avLst/>
          </a:prstGeom>
          <a:solidFill>
            <a:srgbClr val="C988A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B06E847-39C8-C547-A8D2-9B482BBAC48F}"/>
              </a:ext>
            </a:extLst>
          </p:cNvPr>
          <p:cNvSpPr txBox="1"/>
          <p:nvPr/>
        </p:nvSpPr>
        <p:spPr>
          <a:xfrm>
            <a:off x="1891282" y="3525419"/>
            <a:ext cx="84094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CN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將不同的資料（基本數據、進階數據、薪資）根據球員名稱整合為一份。</a:t>
            </a: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改為西元 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x 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年的數據配上西元 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x+1 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年的薪水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CN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整合一年內曾轉隊的球員資料成一筆</a:t>
            </a:r>
            <a:endParaRPr kumimoji="1" lang="en" altLang="zh-CN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06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F69A66B-1540-2F4F-B5A7-1EBB99F832B8}"/>
              </a:ext>
            </a:extLst>
          </p:cNvPr>
          <p:cNvSpPr/>
          <p:nvPr/>
        </p:nvSpPr>
        <p:spPr>
          <a:xfrm>
            <a:off x="3777242" y="1957496"/>
            <a:ext cx="2310921" cy="450889"/>
          </a:xfrm>
          <a:prstGeom prst="rect">
            <a:avLst/>
          </a:prstGeom>
          <a:solidFill>
            <a:srgbClr val="863E6F">
              <a:alpha val="50196"/>
            </a:srgbClr>
          </a:solidFill>
          <a:ln w="28575">
            <a:solidFill>
              <a:srgbClr val="863E6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爬蟲取得資料</a:t>
            </a:r>
            <a:endParaRPr kumimoji="1" lang="zh-TW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BEEAFF-6BAE-7247-9B79-478B451E1C16}"/>
              </a:ext>
            </a:extLst>
          </p:cNvPr>
          <p:cNvSpPr txBox="1"/>
          <p:nvPr/>
        </p:nvSpPr>
        <p:spPr>
          <a:xfrm>
            <a:off x="0" y="78975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Crawler and Data Preprocessing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9F56EC-73EC-8845-8C0C-DD292C0451BC}"/>
              </a:ext>
            </a:extLst>
          </p:cNvPr>
          <p:cNvSpPr/>
          <p:nvPr/>
        </p:nvSpPr>
        <p:spPr>
          <a:xfrm>
            <a:off x="6182543" y="1957495"/>
            <a:ext cx="2406368" cy="469511"/>
          </a:xfrm>
          <a:prstGeom prst="rect">
            <a:avLst/>
          </a:prstGeom>
          <a:solidFill>
            <a:srgbClr val="C988A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資料前處理</a:t>
            </a:r>
            <a:endParaRPr kumimoji="1" lang="zh-TW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33E2D4C-7B32-064B-A263-936F454931D4}"/>
              </a:ext>
            </a:extLst>
          </p:cNvPr>
          <p:cNvSpPr txBox="1"/>
          <p:nvPr/>
        </p:nvSpPr>
        <p:spPr>
          <a:xfrm>
            <a:off x="2080237" y="3423819"/>
            <a:ext cx="803152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清理資料欄位</a:t>
            </a:r>
            <a:endParaRPr kumimoji="1" lang="en-US" altLang="zh-CN" sz="2000" b="1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將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Position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原先資料的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SG, PG, SF, PF, C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整合成</a:t>
            </a:r>
            <a:r>
              <a:rPr kumimoji="1" lang="en" altLang="zh-CN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C, F, G</a:t>
            </a: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三個位置</a:t>
            </a:r>
            <a:endParaRPr kumimoji="1" lang="zh-CN" altLang="en-US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新增去年的薪水欄位</a:t>
            </a: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kumimoji="1" lang="en-US" altLang="zh-TW" sz="2000" dirty="0">
              <a:solidFill>
                <a:srgbClr val="595959"/>
              </a:solidFill>
              <a:latin typeface="Arial" panose="020B0604020202020204" pitchFamily="34" charset="0"/>
              <a:ea typeface="PingFang TC" panose="020B0400000000000000" pitchFamily="34" charset="-12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kumimoji="1" lang="zh-TW" altLang="en-US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新增其他進階數據</a:t>
            </a: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 (EFF, </a:t>
            </a:r>
            <a:r>
              <a:rPr kumimoji="1" lang="en-US" altLang="zh-TW" sz="2000" dirty="0" err="1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GmSc</a:t>
            </a:r>
            <a:r>
              <a:rPr kumimoji="1" lang="en-US" altLang="zh-TW" sz="2000" dirty="0">
                <a:solidFill>
                  <a:srgbClr val="595959"/>
                </a:solidFill>
                <a:latin typeface="Arial" panose="020B0604020202020204" pitchFamily="34" charset="0"/>
                <a:ea typeface="PingFang TC" panose="020B0400000000000000" pitchFamily="34" charset="-12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855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C512BBB-3DE2-904B-AAB4-6A69A52A095F}"/>
              </a:ext>
            </a:extLst>
          </p:cNvPr>
          <p:cNvSpPr txBox="1"/>
          <p:nvPr/>
        </p:nvSpPr>
        <p:spPr>
          <a:xfrm>
            <a:off x="0" y="293386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863E6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 and Data Analysis</a:t>
            </a:r>
          </a:p>
        </p:txBody>
      </p:sp>
    </p:spTree>
    <p:extLst>
      <p:ext uri="{BB962C8B-B14F-4D97-AF65-F5344CB8AC3E}">
        <p14:creationId xmlns:p14="http://schemas.microsoft.com/office/powerpoint/2010/main" val="403050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1308</TotalTime>
  <Words>616</Words>
  <Application>Microsoft Macintosh PowerPoint</Application>
  <PresentationFormat>寬螢幕</PresentationFormat>
  <Paragraphs>159</Paragraphs>
  <Slides>32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40" baseType="lpstr">
      <vt:lpstr>新細明體</vt:lpstr>
      <vt:lpstr>等线</vt:lpstr>
      <vt:lpstr>HanWangHeiLight</vt:lpstr>
      <vt:lpstr>PingFang TC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Microsoft Office 使用者</cp:lastModifiedBy>
  <cp:revision>84</cp:revision>
  <dcterms:created xsi:type="dcterms:W3CDTF">2018-07-29T21:22:43Z</dcterms:created>
  <dcterms:modified xsi:type="dcterms:W3CDTF">2019-06-24T15:51:52Z</dcterms:modified>
</cp:coreProperties>
</file>

<file path=docProps/thumbnail.jpeg>
</file>